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"/>
  </p:notesMasterIdLst>
  <p:sldIdLst>
    <p:sldId id="258" r:id="rId2"/>
  </p:sldIdLst>
  <p:sldSz cx="7559675" cy="10691813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E9"/>
    <a:srgbClr val="FCEBE0"/>
    <a:srgbClr val="FF66FF"/>
    <a:srgbClr val="DEF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206" cy="513284"/>
          </a:xfrm>
          <a:prstGeom prst="rect">
            <a:avLst/>
          </a:prstGeom>
        </p:spPr>
        <p:txBody>
          <a:bodyPr vert="horz" lIns="94657" tIns="47329" rIns="94657" bIns="4732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4201" y="0"/>
            <a:ext cx="3078206" cy="513284"/>
          </a:xfrm>
          <a:prstGeom prst="rect">
            <a:avLst/>
          </a:prstGeom>
        </p:spPr>
        <p:txBody>
          <a:bodyPr vert="horz" lIns="94657" tIns="47329" rIns="94657" bIns="47329" rtlCol="0"/>
          <a:lstStyle>
            <a:lvl1pPr algn="r">
              <a:defRPr sz="1200"/>
            </a:lvl1pPr>
          </a:lstStyle>
          <a:p>
            <a:fld id="{0705145B-FF94-4D62-ACBD-885D43CBA10F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279525"/>
            <a:ext cx="24431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57" tIns="47329" rIns="94657" bIns="473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740" y="4925236"/>
            <a:ext cx="5682588" cy="4029439"/>
          </a:xfrm>
          <a:prstGeom prst="rect">
            <a:avLst/>
          </a:prstGeom>
        </p:spPr>
        <p:txBody>
          <a:bodyPr vert="horz" lIns="94657" tIns="47329" rIns="94657" bIns="473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1331"/>
            <a:ext cx="3078206" cy="513284"/>
          </a:xfrm>
          <a:prstGeom prst="rect">
            <a:avLst/>
          </a:prstGeom>
        </p:spPr>
        <p:txBody>
          <a:bodyPr vert="horz" lIns="94657" tIns="47329" rIns="94657" bIns="4732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4201" y="9721331"/>
            <a:ext cx="3078206" cy="513284"/>
          </a:xfrm>
          <a:prstGeom prst="rect">
            <a:avLst/>
          </a:prstGeom>
        </p:spPr>
        <p:txBody>
          <a:bodyPr vert="horz" lIns="94657" tIns="47329" rIns="94657" bIns="47329" rtlCol="0" anchor="b"/>
          <a:lstStyle>
            <a:lvl1pPr algn="r">
              <a:defRPr sz="1200"/>
            </a:lvl1pPr>
          </a:lstStyle>
          <a:p>
            <a:fld id="{C05B569F-263E-41C2-93F8-F2A495973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18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38AEC3-3497-4A36-A43C-4C0E7A2B8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93D0A02-37D0-4259-A3E1-E9620C982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136789-C884-4FB6-A3A4-306296BF2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880-7FC1-437E-9D6A-3C54C11F3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1C3FA0-5D77-4B3B-9265-25280370C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5CDB65-0A09-4BEE-BFAE-F05EB50D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F4F2-C813-4B5A-92A3-E676F931D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52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38C464-7552-44DD-AEED-B1F973BC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47D4FC-1872-4343-835A-8209300B3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301EAD-DB5B-4AFD-8124-B3EBF207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880-7FC1-437E-9D6A-3C54C11F3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D5B162-688F-43EC-906F-DDF8767B4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2CFAAB-145F-417F-90E3-B63D5263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F4F2-C813-4B5A-92A3-E676F931D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682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CA0F7ED-1FB4-4B5B-B395-8469738A8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98FFD47-9DC4-421F-BFB4-088D5D5B4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5D7A45-FA1E-4E2B-8E60-CCB91738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880-7FC1-437E-9D6A-3C54C11F3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3B9852-A9C1-4220-A606-19A23BBA7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79EB10-42A7-48D1-931B-7CE69CD8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F4F2-C813-4B5A-92A3-E676F931D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03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D7CF25-5206-47C8-AE7F-170C6925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A62ADE-174E-48CD-80BB-667602DE3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247088-3286-4086-811F-9B77BD14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880-7FC1-437E-9D6A-3C54C11F3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F8A7D9-088A-48E3-A9E0-ADFFE4570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ADBB13-0BDF-48E7-AE71-C4AF048B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F4F2-C813-4B5A-92A3-E676F931D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62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809561-2E66-40B7-B43F-745B2AB2E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BEA686-AB87-4A5B-9416-A55D41062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69E289-265D-43B1-BE82-3E0F77EFD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880-7FC1-437E-9D6A-3C54C11F3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B79092-1B7A-47AF-96FB-863E877C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14FCD9-0DB2-4C95-978D-94C9F244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F4F2-C813-4B5A-92A3-E676F931D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98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DE981A-D603-4F25-8C03-CFC85F09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16C637-2F39-4EB5-87EC-C0142B0E6D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9DC5AF3-19B2-47AC-B02D-EC483B623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AD616C-3EDC-4C70-B0B5-B97772BDA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880-7FC1-437E-9D6A-3C54C11F3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AD9750-36E2-4983-87A6-CA3E020E9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11145C-B8BE-4D5B-AA60-40865A8B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F4F2-C813-4B5A-92A3-E676F931D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74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A47592-E0DE-4A73-9D09-71B85545A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E5EADE-DAEA-4EA4-A878-0EC47AD0D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78F140-FDAA-400B-9864-C911ECA21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6FAE229-5B53-4662-B7B2-6933626FE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95FEBFB-96AF-4CA0-8D85-553DA914E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84C5E67-2308-4669-85CB-29E769E85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880-7FC1-437E-9D6A-3C54C11F3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F25D4DD-D9DC-4817-8234-966BAB0C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518DE7A-F966-4A31-9AC9-CD5B237B5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F4F2-C813-4B5A-92A3-E676F931D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95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8129A-8AFC-43E7-BEE9-4D668D47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ABA58C4-5277-4DCF-8A57-DD6037FC2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880-7FC1-437E-9D6A-3C54C11F3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28E9AA3-2A5D-4D9A-9802-9D40D3F5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74706BC-40D0-4219-9504-625122EB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F4F2-C813-4B5A-92A3-E676F931D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13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E1348DF-7FD0-48EF-A7AC-845DA2CB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880-7FC1-437E-9D6A-3C54C11F3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1887AD3-EB56-4E29-8431-343831916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EFEBA1-0FC4-4FAB-926F-6098D8CBC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F4F2-C813-4B5A-92A3-E676F931D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88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DA2C86-1692-41BD-95AC-B34D9607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AED7AF-0530-4B82-8891-5D1BB680C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6695D24-8317-42C2-A268-7083F67CB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1EF9F4-C040-42E2-AED3-9EDAF4295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880-7FC1-437E-9D6A-3C54C11F3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116F2B-F76E-41D4-B3DC-80E25BC3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E77F239-F582-4E6C-8B0F-E1D271429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F4F2-C813-4B5A-92A3-E676F931D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0909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6DD665-8BAC-4978-B2DA-AAF92E13F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3AA0F33-2204-4178-8846-DBB18B9AD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3C0DF5-902A-4F93-8403-DB67AC50E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8FDA3B-E2BC-451A-82F2-37A4CC69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05880-7FC1-437E-9D6A-3C54C11F3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D50B0B-814B-40A9-91F3-14F0445FA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38FB60-F70D-4672-B162-4711BEB1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FF4F2-C813-4B5A-92A3-E676F931D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013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BC25EAC-9F76-4BFA-B2A2-0F70180C5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2F7FC8F-F1CF-4A6F-A428-1A7E6479E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6B45E13-DE3D-4B74-8E65-279CA0294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05880-7FC1-437E-9D6A-3C54C11F3C2D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774E44-C5C2-46B6-8908-A6F77F845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F92D76-F403-4B37-B3B2-65A739A18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F4F2-C813-4B5A-92A3-E676F931D8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05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EF3F8"/>
            </a:gs>
            <a:gs pos="56500">
              <a:schemeClr val="bg1"/>
            </a:gs>
            <a:gs pos="22000">
              <a:schemeClr val="bg1"/>
            </a:gs>
            <a:gs pos="83000">
              <a:srgbClr val="DEF3F8"/>
            </a:gs>
            <a:gs pos="100000">
              <a:srgbClr val="DEF3F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円/楕円 38">
            <a:extLst>
              <a:ext uri="{FF2B5EF4-FFF2-40B4-BE49-F238E27FC236}">
                <a16:creationId xmlns:a16="http://schemas.microsoft.com/office/drawing/2014/main" id="{BC1F6DBD-A686-C0DD-B607-74B7014315F6}"/>
              </a:ext>
            </a:extLst>
          </p:cNvPr>
          <p:cNvSpPr/>
          <p:nvPr/>
        </p:nvSpPr>
        <p:spPr>
          <a:xfrm>
            <a:off x="4164452" y="258122"/>
            <a:ext cx="558890" cy="55655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2871A483-36B1-4B61-A3B3-79706B972753}"/>
              </a:ext>
            </a:extLst>
          </p:cNvPr>
          <p:cNvGrpSpPr/>
          <p:nvPr/>
        </p:nvGrpSpPr>
        <p:grpSpPr>
          <a:xfrm>
            <a:off x="751110" y="258383"/>
            <a:ext cx="3593269" cy="571208"/>
            <a:chOff x="6766060" y="508543"/>
            <a:chExt cx="531394" cy="95389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9" name="円/楕円 40">
              <a:extLst>
                <a:ext uri="{FF2B5EF4-FFF2-40B4-BE49-F238E27FC236}">
                  <a16:creationId xmlns:a16="http://schemas.microsoft.com/office/drawing/2014/main" id="{43EFE2B2-0508-4B2E-ACCE-09D16A896A6B}"/>
                </a:ext>
              </a:extLst>
            </p:cNvPr>
            <p:cNvSpPr/>
            <p:nvPr/>
          </p:nvSpPr>
          <p:spPr>
            <a:xfrm>
              <a:off x="6820115" y="527589"/>
              <a:ext cx="83498" cy="92941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2" name="円/楕円 42">
              <a:extLst>
                <a:ext uri="{FF2B5EF4-FFF2-40B4-BE49-F238E27FC236}">
                  <a16:creationId xmlns:a16="http://schemas.microsoft.com/office/drawing/2014/main" id="{8896080D-25B6-4989-8055-588586A35CC2}"/>
                </a:ext>
              </a:extLst>
            </p:cNvPr>
            <p:cNvSpPr/>
            <p:nvPr/>
          </p:nvSpPr>
          <p:spPr>
            <a:xfrm>
              <a:off x="6766060" y="539384"/>
              <a:ext cx="79579" cy="921713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" name="円/楕円 37">
              <a:extLst>
                <a:ext uri="{FF2B5EF4-FFF2-40B4-BE49-F238E27FC236}">
                  <a16:creationId xmlns:a16="http://schemas.microsoft.com/office/drawing/2014/main" id="{CF6EED7A-42BE-49A5-83D7-79BE8E0DF680}"/>
                </a:ext>
              </a:extLst>
            </p:cNvPr>
            <p:cNvSpPr/>
            <p:nvPr/>
          </p:nvSpPr>
          <p:spPr>
            <a:xfrm>
              <a:off x="7214491" y="509515"/>
              <a:ext cx="82963" cy="92941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5" name="円/楕円 39">
              <a:extLst>
                <a:ext uri="{FF2B5EF4-FFF2-40B4-BE49-F238E27FC236}">
                  <a16:creationId xmlns:a16="http://schemas.microsoft.com/office/drawing/2014/main" id="{A5B69D89-2827-4DB4-9842-73CAC0C06915}"/>
                </a:ext>
              </a:extLst>
            </p:cNvPr>
            <p:cNvSpPr/>
            <p:nvPr/>
          </p:nvSpPr>
          <p:spPr>
            <a:xfrm>
              <a:off x="7143420" y="538439"/>
              <a:ext cx="81138" cy="90049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" name="円/楕円 36">
              <a:extLst>
                <a:ext uri="{FF2B5EF4-FFF2-40B4-BE49-F238E27FC236}">
                  <a16:creationId xmlns:a16="http://schemas.microsoft.com/office/drawing/2014/main" id="{84D41E42-676A-4AF2-8898-B4962CEB3EA8}"/>
                </a:ext>
              </a:extLst>
            </p:cNvPr>
            <p:cNvSpPr/>
            <p:nvPr/>
          </p:nvSpPr>
          <p:spPr>
            <a:xfrm>
              <a:off x="7069809" y="508543"/>
              <a:ext cx="79579" cy="92941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7" name="円/楕円 38">
              <a:extLst>
                <a:ext uri="{FF2B5EF4-FFF2-40B4-BE49-F238E27FC236}">
                  <a16:creationId xmlns:a16="http://schemas.microsoft.com/office/drawing/2014/main" id="{98B89C09-7126-4771-BE3F-81734410D6E9}"/>
                </a:ext>
              </a:extLst>
            </p:cNvPr>
            <p:cNvSpPr/>
            <p:nvPr/>
          </p:nvSpPr>
          <p:spPr>
            <a:xfrm>
              <a:off x="6998063" y="508543"/>
              <a:ext cx="82652" cy="929416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8" name="円/楕円 1">
              <a:extLst>
                <a:ext uri="{FF2B5EF4-FFF2-40B4-BE49-F238E27FC236}">
                  <a16:creationId xmlns:a16="http://schemas.microsoft.com/office/drawing/2014/main" id="{E6EBC0F6-B81D-44D3-9691-5E224EA4287B}"/>
                </a:ext>
              </a:extLst>
            </p:cNvPr>
            <p:cNvSpPr/>
            <p:nvPr/>
          </p:nvSpPr>
          <p:spPr>
            <a:xfrm>
              <a:off x="6929482" y="533020"/>
              <a:ext cx="87537" cy="92941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3DF2C44-3B3A-425C-BAB7-357A0DEEABF4}"/>
              </a:ext>
            </a:extLst>
          </p:cNvPr>
          <p:cNvSpPr/>
          <p:nvPr/>
        </p:nvSpPr>
        <p:spPr>
          <a:xfrm>
            <a:off x="0" y="9763020"/>
            <a:ext cx="7548419" cy="912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CD5DD19-5ABE-4E7E-8D97-D9659DA86EB9}"/>
              </a:ext>
            </a:extLst>
          </p:cNvPr>
          <p:cNvSpPr txBox="1"/>
          <p:nvPr/>
        </p:nvSpPr>
        <p:spPr>
          <a:xfrm>
            <a:off x="3205820" y="2310770"/>
            <a:ext cx="1138560" cy="378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講　師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60DBA74-09B2-4884-945D-A73CD1940659}"/>
              </a:ext>
            </a:extLst>
          </p:cNvPr>
          <p:cNvSpPr txBox="1"/>
          <p:nvPr/>
        </p:nvSpPr>
        <p:spPr>
          <a:xfrm>
            <a:off x="3512929" y="3492100"/>
            <a:ext cx="3414667" cy="2215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1524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認定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NPO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法人</a:t>
            </a:r>
            <a:r>
              <a:rPr kumimoji="0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Dialogue for People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副代表／フォトジャーナリスト</a:t>
            </a:r>
            <a:endParaRPr kumimoji="0" lang="en-US" altLang="ja-JP" sz="1400" kern="0" dirty="0">
              <a:solidFill>
                <a:srgbClr val="FFC000">
                  <a:lumMod val="50000"/>
                </a:srgb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lvl="0" indent="1524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1987</a:t>
            </a: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年神奈川県生まれ。認定</a:t>
            </a:r>
            <a:r>
              <a: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NPO</a:t>
            </a: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法人</a:t>
            </a:r>
            <a:r>
              <a: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Dialogue for People</a:t>
            </a: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（ダイアローグフォーピープル</a:t>
            </a:r>
            <a:r>
              <a: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/D4P</a:t>
            </a: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）フォトジャーナリスト。同団体の副代表。</a:t>
            </a:r>
            <a:r>
              <a: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16</a:t>
            </a: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歳のとき、「国境なき子どもたち」友情のレポーターとしてカンボジアで貧困にさらされる子どもたちを取材。現在、東南アジア、中東、アフリカ、日本国内で難民や貧困、災害の取材を進める。東日本大震災以降は陸前高田市を中心に、被災地を記録し続けている。著書に</a:t>
            </a:r>
            <a:r>
              <a: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『</a:t>
            </a: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写真で伝える仕事 </a:t>
            </a:r>
            <a:r>
              <a: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-</a:t>
            </a: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世界の子どもたちと向き合って</a:t>
            </a:r>
            <a:r>
              <a: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-』</a:t>
            </a: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（日本写真企画）、他。上智大学卒。現在、</a:t>
            </a:r>
            <a:r>
              <a: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TBS</a:t>
            </a: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テレビ</a:t>
            </a:r>
            <a:r>
              <a: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『</a:t>
            </a: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サンデーモーニング</a:t>
            </a:r>
            <a:r>
              <a: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』</a:t>
            </a: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にコメンテーターとして出演中。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2639172-BFA6-4620-B76E-E94783027B31}"/>
              </a:ext>
            </a:extLst>
          </p:cNvPr>
          <p:cNvSpPr/>
          <p:nvPr/>
        </p:nvSpPr>
        <p:spPr>
          <a:xfrm>
            <a:off x="322630" y="9964083"/>
            <a:ext cx="6480239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074359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4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</a:t>
            </a:r>
            <a:r>
              <a:rPr kumimoji="1" lang="ja-JP" altLang="en-US" sz="2400" b="1" i="0" u="none" strike="noStrike" kern="1200" cap="none" spc="40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春日井法律事務所友の会</a:t>
            </a:r>
            <a:endParaRPr kumimoji="1" lang="en-US" altLang="ja-JP" sz="2400" b="1" i="0" u="none" strike="noStrike" kern="1200" cap="none" spc="40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1074359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　　　　　　　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春日井市鳥居松町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5-78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　名北セントラルビル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6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Ｆ　　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809159" y="5792272"/>
            <a:ext cx="6236539" cy="1173249"/>
            <a:chOff x="560949" y="733380"/>
            <a:chExt cx="6236539" cy="1173249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45189980-573B-40B7-803F-4EE883F076B1}"/>
                </a:ext>
              </a:extLst>
            </p:cNvPr>
            <p:cNvSpPr txBox="1"/>
            <p:nvPr/>
          </p:nvSpPr>
          <p:spPr>
            <a:xfrm>
              <a:off x="560949" y="733380"/>
              <a:ext cx="3853354" cy="63094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令和５年</a:t>
              </a:r>
              <a:r>
                <a:rPr kumimoji="1" lang="ja-JP" alt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４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月</a:t>
              </a:r>
              <a:r>
                <a:rPr kumimoji="1" lang="ja-JP" alt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２９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日（土・祝）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390B2222-5B6C-4C82-8F5D-E430CFA7F35C}"/>
                </a:ext>
              </a:extLst>
            </p:cNvPr>
            <p:cNvSpPr txBox="1"/>
            <p:nvPr/>
          </p:nvSpPr>
          <p:spPr>
            <a:xfrm>
              <a:off x="4446265" y="860982"/>
              <a:ext cx="1874212" cy="4616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午後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１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時</a:t>
              </a:r>
              <a:r>
                <a:rPr kumimoji="1" lang="ja-JP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３０</a:t>
              </a:r>
              <a:r>
                <a:rPr kumimoji="1" lang="ja-JP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分～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7683C9E-3C5F-4912-BE0F-BDC251A87C6B}"/>
                </a:ext>
              </a:extLst>
            </p:cNvPr>
            <p:cNvSpPr txBox="1"/>
            <p:nvPr/>
          </p:nvSpPr>
          <p:spPr>
            <a:xfrm>
              <a:off x="616756" y="1305143"/>
              <a:ext cx="4975776" cy="60148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  <a:cs typeface="+mn-cs"/>
                </a:rPr>
                <a:t>春日井商工会議所　大会議室</a:t>
              </a:r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5C12B13A-5F42-40ED-860D-B2C9D0ECC60A}"/>
                </a:ext>
              </a:extLst>
            </p:cNvPr>
            <p:cNvSpPr/>
            <p:nvPr/>
          </p:nvSpPr>
          <p:spPr>
            <a:xfrm>
              <a:off x="5624494" y="1303728"/>
              <a:ext cx="1172994" cy="56263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+mn-cs"/>
                </a:rPr>
                <a:t>無 料</a:t>
              </a: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C231B58-0043-4E63-81FA-F5A959E8F0ED}"/>
              </a:ext>
            </a:extLst>
          </p:cNvPr>
          <p:cNvSpPr txBox="1"/>
          <p:nvPr/>
        </p:nvSpPr>
        <p:spPr>
          <a:xfrm>
            <a:off x="3385233" y="2569390"/>
            <a:ext cx="4376567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solidFill>
                  <a:srgbClr val="00B05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安田　菜津紀</a:t>
            </a:r>
            <a:r>
              <a:rPr kumimoji="1" lang="ja-JP" altLang="en-US" sz="1400" b="0" i="0" u="none" strike="noStrike" kern="1200" cap="none" spc="0" normalizeH="0" baseline="0" noProof="0" dirty="0">
                <a:solidFill>
                  <a:srgbClr val="00B05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>
                <a:solidFill>
                  <a:srgbClr val="00B050"/>
                </a:solidFill>
                <a:effectLst/>
                <a:uLnTx/>
                <a:uFillTx/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+mn-cs"/>
              </a:rPr>
              <a:t>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078B54-95E3-4682-B051-DDC2914963F5}"/>
              </a:ext>
            </a:extLst>
          </p:cNvPr>
          <p:cNvSpPr txBox="1"/>
          <p:nvPr/>
        </p:nvSpPr>
        <p:spPr>
          <a:xfrm>
            <a:off x="1025041" y="6703666"/>
            <a:ext cx="497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（会場住所：</a:t>
            </a:r>
            <a:r>
              <a:rPr kumimoji="1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春日井市鳥居松町５丁目４５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）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018C4EE-9294-40D8-9BF0-FE6EB15A7E71}"/>
              </a:ext>
            </a:extLst>
          </p:cNvPr>
          <p:cNvSpPr/>
          <p:nvPr/>
        </p:nvSpPr>
        <p:spPr>
          <a:xfrm>
            <a:off x="464283" y="284162"/>
            <a:ext cx="4394170" cy="538451"/>
          </a:xfrm>
          <a:prstGeom prst="rect">
            <a:avLst/>
          </a:prstGeom>
          <a:noFill/>
        </p:spPr>
        <p:txBody>
          <a:bodyPr vert="horz" wrap="square" lIns="106523" tIns="53262" rIns="106523" bIns="53262">
            <a:spAutoFit/>
          </a:bodyPr>
          <a:lstStyle/>
          <a:p>
            <a:pPr marL="0" marR="0" lvl="0" indent="0" algn="ctr" defTabSz="10743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5B9BD5"/>
                </a:solidFill>
                <a:effectLst/>
                <a:uLnTx/>
                <a:uFillTx/>
                <a:latin typeface="游ゴシック Light" panose="020F0302020204030204"/>
                <a:ea typeface="HGS創英角ﾎﾟｯﾌﾟ体" panose="040B0A00000000000000" pitchFamily="50" charset="-128"/>
                <a:cs typeface="+mn-cs"/>
              </a:rPr>
              <a:t>第３５回 </a:t>
            </a:r>
            <a:r>
              <a:rPr kumimoji="1" lang="ja-JP" altLang="en-US" sz="16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5B9BD5"/>
                </a:solidFill>
                <a:effectLst/>
                <a:uLnTx/>
                <a:uFillTx/>
                <a:latin typeface="游ゴシック Light" panose="020F0302020204030204"/>
                <a:ea typeface="HGS創英角ﾎﾟｯﾌﾟ体" panose="040B0A00000000000000" pitchFamily="50" charset="-128"/>
                <a:cs typeface="+mn-cs"/>
              </a:rPr>
              <a:t>　</a:t>
            </a:r>
            <a:r>
              <a:rPr kumimoji="1" lang="ja-JP" altLang="en-US" sz="28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5B9BD5"/>
                </a:solidFill>
                <a:effectLst/>
                <a:uLnTx/>
                <a:uFillTx/>
                <a:latin typeface="游ゴシック Light" panose="020F0302020204030204"/>
                <a:ea typeface="HGS創英角ﾎﾟｯﾌﾟ体" panose="040B0A00000000000000" pitchFamily="50" charset="-128"/>
                <a:cs typeface="+mn-cs"/>
              </a:rPr>
              <a:t>憲 法 特 別 講 座</a:t>
            </a:r>
            <a:endParaRPr kumimoji="0" lang="ja-JP" altLang="en-US" sz="280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5B9BD5"/>
              </a:solidFill>
              <a:effectLst/>
              <a:uLnTx/>
              <a:uFillTx/>
              <a:latin typeface="游ゴシック Light" panose="020F0302020204030204"/>
              <a:ea typeface="HGS創英角ﾎﾟｯﾌﾟ体" panose="040B0A00000000000000" pitchFamily="50" charset="-128"/>
              <a:cs typeface="+mn-cs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EB28E250-81F9-4DD1-827F-87482E3ED0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4118">
            <a:off x="5305424" y="230719"/>
            <a:ext cx="1345867" cy="134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D9A414C8-C807-4FF4-89A4-DB66AE52ECBC}"/>
              </a:ext>
            </a:extLst>
          </p:cNvPr>
          <p:cNvSpPr/>
          <p:nvPr/>
        </p:nvSpPr>
        <p:spPr>
          <a:xfrm>
            <a:off x="3942529" y="7243283"/>
            <a:ext cx="3378104" cy="225975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strike="noStrike" kern="1200" cap="none" spc="0" normalizeH="0" baseline="0" noProof="0" dirty="0">
                <a:solidFill>
                  <a:srgbClr val="00B05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</a:t>
            </a:r>
            <a:r>
              <a:rPr kumimoji="1" lang="en-US" altLang="ja-JP" sz="1800" b="1" i="0" strike="noStrike" kern="1200" cap="none" spc="0" normalizeH="0" baseline="0" noProof="0" dirty="0">
                <a:solidFill>
                  <a:srgbClr val="00B05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※</a:t>
            </a:r>
            <a:r>
              <a:rPr kumimoji="1" lang="ja-JP" altLang="en-US" sz="2000" b="1" i="0" u="sng" strike="noStrike" kern="1200" cap="none" spc="0" normalizeH="0" baseline="0" noProof="0" dirty="0">
                <a:solidFill>
                  <a:srgbClr val="00B05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事前申込制</a:t>
            </a:r>
            <a:endParaRPr kumimoji="1" lang="en-US" altLang="ja-JP" sz="2000" b="1" i="0" u="sng" strike="noStrike" kern="1200" cap="none" spc="0" normalizeH="0" baseline="0" noProof="0" dirty="0">
              <a:solidFill>
                <a:srgbClr val="00B05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 先着順で定員になり次第締め切り</a:t>
            </a:r>
            <a:endParaRPr kumimoji="1" lang="en-US" altLang="ja-JP" sz="1400" b="1" i="0" u="none" strike="noStrike" kern="1200" cap="none" spc="0" normalizeH="0" baseline="0" noProof="0" dirty="0"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1" i="0" u="none" strike="noStrike" kern="1200" cap="none" spc="0" normalizeH="0" baseline="0" noProof="0" dirty="0"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 お申し込み先（　　　　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☎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０５６８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‐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８５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‐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+mn-cs"/>
              </a:rPr>
              <a:t>４８７７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※</a:t>
            </a:r>
            <a:r>
              <a: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お車はお近くのコインパーキング等を御利用下さい。駐車料金は各自ご負担となりますので、御注意下さい。当日混み合う事が予想されますので、なるべく公共交通機関を御利用下さい。</a:t>
            </a: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A6D2A87F-66BB-4332-A44D-1D0EF62EAEFA}"/>
              </a:ext>
            </a:extLst>
          </p:cNvPr>
          <p:cNvSpPr/>
          <p:nvPr/>
        </p:nvSpPr>
        <p:spPr>
          <a:xfrm>
            <a:off x="732763" y="9849687"/>
            <a:ext cx="875029" cy="678316"/>
          </a:xfrm>
          <a:prstGeom prst="round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主催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0810153-3D90-44FC-81BE-6A42DE8DF54C}"/>
              </a:ext>
            </a:extLst>
          </p:cNvPr>
          <p:cNvSpPr txBox="1"/>
          <p:nvPr/>
        </p:nvSpPr>
        <p:spPr>
          <a:xfrm>
            <a:off x="5545126" y="7967226"/>
            <a:ext cx="13577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月～金曜日</a:t>
            </a:r>
            <a:endParaRPr kumimoji="1" lang="en-US" altLang="ja-JP" sz="13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９時～</a:t>
            </a:r>
            <a:r>
              <a:rPr kumimoji="1" lang="en-US" altLang="ja-JP" sz="13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17</a:t>
            </a:r>
            <a:r>
              <a:rPr kumimoji="1" lang="ja-JP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rPr>
              <a:t>時</a:t>
            </a:r>
          </a:p>
        </p:txBody>
      </p:sp>
      <p:pic>
        <p:nvPicPr>
          <p:cNvPr id="23" name="図 22" descr="屋外, 人, 衣料, 携帯電話 が含まれている画像">
            <a:extLst>
              <a:ext uri="{FF2B5EF4-FFF2-40B4-BE49-F238E27FC236}">
                <a16:creationId xmlns:a16="http://schemas.microsoft.com/office/drawing/2014/main" id="{2C3792A1-CC08-95B4-877E-3E55A619D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8" y="2313511"/>
            <a:ext cx="2228957" cy="3263198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3884360-0BA5-DC0C-44B4-B11A7B29C11F}"/>
              </a:ext>
            </a:extLst>
          </p:cNvPr>
          <p:cNvSpPr/>
          <p:nvPr/>
        </p:nvSpPr>
        <p:spPr>
          <a:xfrm>
            <a:off x="614812" y="1188487"/>
            <a:ext cx="6430886" cy="1154005"/>
          </a:xfrm>
          <a:prstGeom prst="rect">
            <a:avLst/>
          </a:prstGeom>
          <a:noFill/>
        </p:spPr>
        <p:txBody>
          <a:bodyPr vert="horz" wrap="square" lIns="106523" tIns="53262" rIns="106523" bIns="53262">
            <a:spAutoFit/>
          </a:bodyPr>
          <a:lstStyle/>
          <a:p>
            <a:pPr marL="0" marR="0" lvl="0" indent="0" algn="l" defTabSz="10743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4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游ゴシック Light" panose="020F0302020204030204"/>
                <a:ea typeface="HGS創英角ﾎﾟｯﾌﾟ体" panose="040B0A00000000000000" pitchFamily="50" charset="-128"/>
                <a:cs typeface="+mn-cs"/>
              </a:rPr>
              <a:t>紛争地、被災地の声から</a:t>
            </a:r>
            <a:endParaRPr kumimoji="0" lang="en-US" altLang="ja-JP" sz="3400" b="1" i="0" u="none" strike="noStrike" kern="1200" cap="none" spc="0" normalizeH="0" baseline="0" noProof="0" dirty="0">
              <a:ln w="13462">
                <a:solidFill>
                  <a:srgbClr val="FFFFFF"/>
                </a:solidFill>
                <a:prstDash val="solid"/>
              </a:ln>
              <a:solidFill>
                <a:srgbClr val="4472C4"/>
              </a:solidFill>
              <a:effectLst/>
              <a:uLnTx/>
              <a:uFillTx/>
              <a:latin typeface="游ゴシック Light" panose="020F0302020204030204"/>
              <a:ea typeface="HGS創英角ﾎﾟｯﾌﾟ体" panose="040B0A00000000000000" pitchFamily="50" charset="-128"/>
              <a:cs typeface="+mn-cs"/>
            </a:endParaRPr>
          </a:p>
          <a:p>
            <a:pPr marL="0" marR="0" lvl="0" indent="0" algn="l" defTabSz="10743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400" b="1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4472C4"/>
                </a:solidFill>
                <a:latin typeface="游ゴシック Light" panose="020F0302020204030204"/>
                <a:ea typeface="HGS創英角ﾎﾟｯﾌﾟ体" panose="040B0A00000000000000" pitchFamily="50" charset="-128"/>
              </a:rPr>
              <a:t>　　　　　　　　　</a:t>
            </a:r>
            <a:r>
              <a:rPr kumimoji="0" lang="ja-JP" altLang="en-US" sz="3400" b="1" i="0" u="none" strike="noStrike" kern="1200" cap="none" spc="0" normalizeH="0" baseline="0" noProof="0" dirty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4472C4"/>
                </a:solidFill>
                <a:effectLst/>
                <a:uLnTx/>
                <a:uFillTx/>
                <a:latin typeface="游ゴシック Light" panose="020F0302020204030204"/>
                <a:ea typeface="HGS創英角ﾎﾟｯﾌﾟ体" panose="040B0A00000000000000" pitchFamily="50" charset="-128"/>
                <a:cs typeface="+mn-cs"/>
              </a:rPr>
              <a:t>考える平和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583B7C90-3F58-98AB-ACC6-EE135E431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159" y="7381851"/>
            <a:ext cx="2938042" cy="19143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3397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269</Words>
  <Application>Microsoft Office PowerPoint</Application>
  <PresentationFormat>ユーザー設定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HGP創英角ﾎﾟｯﾌﾟ体</vt:lpstr>
      <vt:lpstr>HGS創英角ﾎﾟｯﾌﾟ体</vt:lpstr>
      <vt:lpstr>HG丸ｺﾞｼｯｸM-PRO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民主主義とは何か</dc:title>
  <dc:creator>jimu16</dc:creator>
  <cp:lastModifiedBy>任幸久</cp:lastModifiedBy>
  <cp:revision>80</cp:revision>
  <cp:lastPrinted>2023-03-29T01:21:00Z</cp:lastPrinted>
  <dcterms:created xsi:type="dcterms:W3CDTF">2019-03-08T05:05:44Z</dcterms:created>
  <dcterms:modified xsi:type="dcterms:W3CDTF">2023-03-29T01:39:43Z</dcterms:modified>
</cp:coreProperties>
</file>